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8.png" ContentType="image/png"/>
  <Override PartName="/ppt/media/image1.jpeg" ContentType="image/jpeg"/>
  <Override PartName="/ppt/media/image8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7.png" ContentType="image/png"/>
  <Override PartName="/ppt/media/image6.wmf" ContentType="image/x-wmf"/>
  <Override PartName="/ppt/media/image11.png" ContentType="image/png"/>
  <Override PartName="/ppt/media/image5.jpeg" ContentType="image/jpeg"/>
  <Override PartName="/ppt/media/image9.png" ContentType="image/png"/>
  <Override PartName="/ppt/media/image29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jpeg" ContentType="image/jpeg"/>
  <Override PartName="/ppt/media/image27.jpeg" ContentType="image/jpeg"/>
  <Override PartName="/ppt/media/image30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 1"/>
          <p:cNvSpPr/>
          <p:nvPr/>
        </p:nvSpPr>
        <p:spPr>
          <a:xfrm>
            <a:off x="3936960" y="872640"/>
            <a:ext cx="4305240" cy="360"/>
          </a:xfrm>
          <a:prstGeom prst="line">
            <a:avLst/>
          </a:prstGeom>
          <a:ln w="38160">
            <a:solidFill>
              <a:srgbClr val="19306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JeffTrain/selfie" TargetMode="External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8" descr=""/>
          <p:cNvPicPr/>
          <p:nvPr/>
        </p:nvPicPr>
        <p:blipFill>
          <a:blip r:embed="rId1"/>
          <a:stretch/>
        </p:blipFill>
        <p:spPr>
          <a:xfrm>
            <a:off x="0" y="2160"/>
            <a:ext cx="12188160" cy="684972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2918880" y="2005200"/>
            <a:ext cx="63482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基于</a:t>
            </a: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AI/</a:t>
            </a: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人脸识别技术实现的“仿美颜相机</a:t>
            </a: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</a:t>
            </a: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自拍坊”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应用企业级实战教程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731960" y="3641760"/>
            <a:ext cx="8985240" cy="2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d9d9d9"/>
                </a:solidFill>
                <a:latin typeface="微软雅黑"/>
                <a:ea typeface="微软雅黑"/>
              </a:rPr>
              <a:t>手把手教你写一个可以双击运行的桌面程序，在自拍时给人脸添加酷酷的特效。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Line 3"/>
          <p:cNvSpPr/>
          <p:nvPr/>
        </p:nvSpPr>
        <p:spPr>
          <a:xfrm>
            <a:off x="4749120" y="3376800"/>
            <a:ext cx="2688480" cy="360"/>
          </a:xfrm>
          <a:prstGeom prst="line">
            <a:avLst/>
          </a:prstGeom>
          <a:ln>
            <a:solidFill>
              <a:srgbClr val="5a769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5780520" y="4206600"/>
            <a:ext cx="8877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2e2ff"/>
                </a:solidFill>
                <a:latin typeface="微软雅黑"/>
                <a:ea typeface="微软雅黑"/>
              </a:rPr>
              <a:t>田杰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上一步把框画在了灰度图上，我们现在把绿框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画回原彩色图上去，需要注意坐标转换。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在原彩色图上用绿框跟踪人脸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8" name="图片 121" descr=""/>
          <p:cNvPicPr/>
          <p:nvPr/>
        </p:nvPicPr>
        <p:blipFill>
          <a:blip r:embed="rId1"/>
          <a:stretch/>
        </p:blipFill>
        <p:spPr>
          <a:xfrm>
            <a:off x="792000" y="2304000"/>
            <a:ext cx="5750640" cy="4533120"/>
          </a:xfrm>
          <a:prstGeom prst="rect">
            <a:avLst/>
          </a:prstGeom>
          <a:ln>
            <a:noFill/>
          </a:ln>
        </p:spPr>
      </p:pic>
      <p:pic>
        <p:nvPicPr>
          <p:cNvPr id="209" name="图片 122" descr=""/>
          <p:cNvPicPr/>
          <p:nvPr/>
        </p:nvPicPr>
        <p:blipFill>
          <a:blip r:embed="rId2"/>
          <a:stretch/>
        </p:blipFill>
        <p:spPr>
          <a:xfrm>
            <a:off x="5783040" y="1491480"/>
            <a:ext cx="6277320" cy="415944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图片 123" descr=""/>
          <p:cNvPicPr/>
          <p:nvPr/>
        </p:nvPicPr>
        <p:blipFill>
          <a:blip r:embed="rId1"/>
          <a:stretch/>
        </p:blipFill>
        <p:spPr>
          <a:xfrm>
            <a:off x="6139080" y="2038680"/>
            <a:ext cx="5890320" cy="474732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2" name="图片 125" descr=""/>
          <p:cNvPicPr/>
          <p:nvPr/>
        </p:nvPicPr>
        <p:blipFill>
          <a:blip r:embed="rId2"/>
          <a:stretch/>
        </p:blipFill>
        <p:spPr>
          <a:xfrm>
            <a:off x="34200" y="2202480"/>
            <a:ext cx="6093360" cy="45694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看看一共有哪些特征点，并且注意它们的索引号，以便于后面添加贴纸特效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这里用到的代码可以识别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68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个特征点，其索引号对应的位置分别是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标注特征点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landmarks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图片 129" descr=""/>
          <p:cNvPicPr/>
          <p:nvPr/>
        </p:nvPicPr>
        <p:blipFill>
          <a:blip r:embed="rId1"/>
          <a:stretch/>
        </p:blipFill>
        <p:spPr>
          <a:xfrm>
            <a:off x="-385560" y="1584000"/>
            <a:ext cx="8087760" cy="3306240"/>
          </a:xfrm>
          <a:prstGeom prst="rect">
            <a:avLst/>
          </a:prstGeom>
          <a:ln>
            <a:noFill/>
          </a:ln>
        </p:spPr>
      </p:pic>
      <p:pic>
        <p:nvPicPr>
          <p:cNvPr id="217" name="图片 130" descr=""/>
          <p:cNvPicPr/>
          <p:nvPr/>
        </p:nvPicPr>
        <p:blipFill>
          <a:blip r:embed="rId2"/>
          <a:stretch/>
        </p:blipFill>
        <p:spPr>
          <a:xfrm>
            <a:off x="7792200" y="1087560"/>
            <a:ext cx="4338000" cy="427464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添加墨镜效果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1314720" y="1440000"/>
            <a:ext cx="10676520" cy="51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注意到在特征点中，鼻梁最顶端即第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个点，我们可以参考它的位置来给墨镜定位，使墨镜中点与这个点对齐；墨镜的长度，我们可以参考 左右眉毛最远端的间距，即第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18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和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27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个点的长度。找一张墨镜图片，将它叠加到自拍上。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1" name="图片 134" descr=""/>
          <p:cNvPicPr/>
          <p:nvPr/>
        </p:nvPicPr>
        <p:blipFill>
          <a:blip r:embed="rId1"/>
          <a:stretch/>
        </p:blipFill>
        <p:spPr>
          <a:xfrm>
            <a:off x="6980040" y="2664000"/>
            <a:ext cx="5114520" cy="4047480"/>
          </a:xfrm>
          <a:prstGeom prst="rect">
            <a:avLst/>
          </a:prstGeom>
          <a:ln>
            <a:noFill/>
          </a:ln>
        </p:spPr>
      </p:pic>
      <p:pic>
        <p:nvPicPr>
          <p:cNvPr id="222" name="图片 135" descr=""/>
          <p:cNvPicPr/>
          <p:nvPr/>
        </p:nvPicPr>
        <p:blipFill>
          <a:blip r:embed="rId2"/>
          <a:stretch/>
        </p:blipFill>
        <p:spPr>
          <a:xfrm>
            <a:off x="5142600" y="864000"/>
            <a:ext cx="5656320" cy="557280"/>
          </a:xfrm>
          <a:prstGeom prst="rect">
            <a:avLst/>
          </a:prstGeom>
          <a:ln>
            <a:noFill/>
          </a:ln>
        </p:spPr>
      </p:pic>
      <p:pic>
        <p:nvPicPr>
          <p:cNvPr id="223" name="图片 136" descr=""/>
          <p:cNvPicPr/>
          <p:nvPr/>
        </p:nvPicPr>
        <p:blipFill>
          <a:blip r:embed="rId3"/>
          <a:stretch/>
        </p:blipFill>
        <p:spPr>
          <a:xfrm>
            <a:off x="151560" y="2001240"/>
            <a:ext cx="6183360" cy="3973680"/>
          </a:xfrm>
          <a:prstGeom prst="rect">
            <a:avLst/>
          </a:prstGeom>
          <a:ln>
            <a:noFill/>
          </a:ln>
        </p:spPr>
      </p:pic>
      <p:pic>
        <p:nvPicPr>
          <p:cNvPr id="224" name="图片 137" descr=""/>
          <p:cNvPicPr/>
          <p:nvPr/>
        </p:nvPicPr>
        <p:blipFill>
          <a:blip r:embed="rId4"/>
          <a:stretch/>
        </p:blipFill>
        <p:spPr>
          <a:xfrm>
            <a:off x="6552000" y="1914480"/>
            <a:ext cx="5592960" cy="168444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图片 138" descr=""/>
          <p:cNvPicPr/>
          <p:nvPr/>
        </p:nvPicPr>
        <p:blipFill>
          <a:blip r:embed="rId1"/>
          <a:stretch/>
        </p:blipFill>
        <p:spPr>
          <a:xfrm>
            <a:off x="216000" y="4752000"/>
            <a:ext cx="6320160" cy="130968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将墨镜效果与背景融合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1314720" y="1440000"/>
            <a:ext cx="10676520" cy="51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两张图片借助蒙板技巧无缝融合成一个整体：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9" name="图片 142" descr=""/>
          <p:cNvPicPr/>
          <p:nvPr/>
        </p:nvPicPr>
        <p:blipFill>
          <a:blip r:embed="rId2"/>
          <a:stretch/>
        </p:blipFill>
        <p:spPr>
          <a:xfrm>
            <a:off x="6061320" y="1873080"/>
            <a:ext cx="6094440" cy="4570560"/>
          </a:xfrm>
          <a:prstGeom prst="rect">
            <a:avLst/>
          </a:prstGeom>
          <a:ln>
            <a:noFill/>
          </a:ln>
        </p:spPr>
      </p:pic>
      <p:pic>
        <p:nvPicPr>
          <p:cNvPr id="230" name="图片 143" descr=""/>
          <p:cNvPicPr/>
          <p:nvPr/>
        </p:nvPicPr>
        <p:blipFill>
          <a:blip r:embed="rId3"/>
          <a:stretch/>
        </p:blipFill>
        <p:spPr>
          <a:xfrm>
            <a:off x="204120" y="1795320"/>
            <a:ext cx="5770800" cy="795600"/>
          </a:xfrm>
          <a:prstGeom prst="rect">
            <a:avLst/>
          </a:prstGeom>
          <a:ln>
            <a:noFill/>
          </a:ln>
        </p:spPr>
      </p:pic>
      <p:pic>
        <p:nvPicPr>
          <p:cNvPr id="231" name="图片 144" descr=""/>
          <p:cNvPicPr/>
          <p:nvPr/>
        </p:nvPicPr>
        <p:blipFill>
          <a:blip r:embed="rId4"/>
          <a:stretch/>
        </p:blipFill>
        <p:spPr>
          <a:xfrm>
            <a:off x="36000" y="2664000"/>
            <a:ext cx="4773600" cy="392400"/>
          </a:xfrm>
          <a:prstGeom prst="rect">
            <a:avLst/>
          </a:prstGeom>
          <a:ln>
            <a:noFill/>
          </a:ln>
        </p:spPr>
      </p:pic>
      <p:pic>
        <p:nvPicPr>
          <p:cNvPr id="232" name="图片 145" descr=""/>
          <p:cNvPicPr/>
          <p:nvPr/>
        </p:nvPicPr>
        <p:blipFill>
          <a:blip r:embed="rId5"/>
          <a:stretch/>
        </p:blipFill>
        <p:spPr>
          <a:xfrm>
            <a:off x="0" y="3079800"/>
            <a:ext cx="4703760" cy="11671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生成可执行文件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1314720" y="1440000"/>
            <a:ext cx="10676520" cy="51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安装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pyinstaller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：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pip3 install pyinstaller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执行：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pyinstaller app.py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在生成的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dist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目录下，双击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app.exe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即可打开我们的自拍小程序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6" name="图片 149" descr=""/>
          <p:cNvPicPr/>
          <p:nvPr/>
        </p:nvPicPr>
        <p:blipFill>
          <a:blip r:embed="rId1"/>
          <a:stretch/>
        </p:blipFill>
        <p:spPr>
          <a:xfrm>
            <a:off x="1224000" y="2645640"/>
            <a:ext cx="5759280" cy="408564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1656000" y="758160"/>
            <a:ext cx="696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作业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058400" y="16560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1314720" y="1440000"/>
            <a:ext cx="10676520" cy="51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跟踪自拍的相对于眼睛水平线的旋转角度，以调整墨镜的旋转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处理自拍时头部运动到摄像头视线范围之外时的程序出错的问题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0" name="图片 153" descr=""/>
          <p:cNvPicPr/>
          <p:nvPr/>
        </p:nvPicPr>
        <p:blipFill>
          <a:blip r:embed="rId1"/>
          <a:stretch/>
        </p:blipFill>
        <p:spPr>
          <a:xfrm>
            <a:off x="1008000" y="2376000"/>
            <a:ext cx="4418280" cy="354852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图片 34" descr=""/>
          <p:cNvPicPr/>
          <p:nvPr/>
        </p:nvPicPr>
        <p:blipFill>
          <a:blip r:embed="rId1"/>
          <a:stretch/>
        </p:blipFill>
        <p:spPr>
          <a:xfrm>
            <a:off x="0" y="2160"/>
            <a:ext cx="12191400" cy="6852960"/>
          </a:xfrm>
          <a:prstGeom prst="rect">
            <a:avLst/>
          </a:prstGeom>
          <a:ln>
            <a:noFill/>
          </a:ln>
        </p:spPr>
      </p:pic>
      <p:pic>
        <p:nvPicPr>
          <p:cNvPr id="242" name="图片 35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296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3174120" y="2207520"/>
            <a:ext cx="5942880" cy="2468160"/>
          </a:xfrm>
          <a:prstGeom prst="rect">
            <a:avLst/>
          </a:prstGeom>
          <a:solidFill>
            <a:srgbClr val="1b30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图片 3" descr=""/>
          <p:cNvPicPr/>
          <p:nvPr/>
        </p:nvPicPr>
        <p:blipFill>
          <a:blip r:embed="rId3"/>
          <a:stretch/>
        </p:blipFill>
        <p:spPr>
          <a:xfrm>
            <a:off x="6443640" y="2622960"/>
            <a:ext cx="1771560" cy="1551600"/>
          </a:xfrm>
          <a:prstGeom prst="rect">
            <a:avLst/>
          </a:prstGeom>
          <a:ln>
            <a:noFill/>
          </a:ln>
        </p:spPr>
      </p:pic>
      <p:pic>
        <p:nvPicPr>
          <p:cNvPr id="245" name="图片 5" descr=""/>
          <p:cNvPicPr/>
          <p:nvPr/>
        </p:nvPicPr>
        <p:blipFill>
          <a:blip r:embed="rId4"/>
          <a:stretch/>
        </p:blipFill>
        <p:spPr>
          <a:xfrm>
            <a:off x="3942720" y="2622960"/>
            <a:ext cx="1771560" cy="1551600"/>
          </a:xfrm>
          <a:prstGeom prst="rect">
            <a:avLst/>
          </a:prstGeom>
          <a:ln>
            <a:noFill/>
          </a:ln>
        </p:spPr>
      </p:pic>
      <p:sp>
        <p:nvSpPr>
          <p:cNvPr id="246" name="CustomShape 2"/>
          <p:cNvSpPr/>
          <p:nvPr/>
        </p:nvSpPr>
        <p:spPr>
          <a:xfrm>
            <a:off x="4080240" y="4177080"/>
            <a:ext cx="1771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隶书"/>
                <a:ea typeface="隶书"/>
              </a:rPr>
              <a:t>&gt;&gt; </a:t>
            </a:r>
            <a:r>
              <a:rPr b="0" lang="en-US" sz="1800" spc="-1" strike="noStrike">
                <a:solidFill>
                  <a:srgbClr val="ffffff"/>
                </a:solidFill>
                <a:latin typeface="隶书"/>
                <a:ea typeface="隶书"/>
              </a:rPr>
              <a:t>关注我们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6599160" y="4215960"/>
            <a:ext cx="17715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隶书"/>
                <a:ea typeface="隶书"/>
              </a:rPr>
              <a:t>&gt;&gt; </a:t>
            </a:r>
            <a:r>
              <a:rPr b="0" lang="en-US" sz="1600" spc="-1" strike="noStrike">
                <a:solidFill>
                  <a:srgbClr val="ffffff"/>
                </a:solidFill>
                <a:latin typeface="隶书"/>
                <a:ea typeface="隶书"/>
              </a:rPr>
              <a:t>了解更多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片 14" descr=""/>
          <p:cNvPicPr/>
          <p:nvPr/>
        </p:nvPicPr>
        <p:blipFill>
          <a:blip r:embed="rId1"/>
          <a:stretch/>
        </p:blipFill>
        <p:spPr>
          <a:xfrm>
            <a:off x="0" y="2160"/>
            <a:ext cx="12188160" cy="684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936960" y="291960"/>
            <a:ext cx="4304520" cy="5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80808"/>
                </a:solidFill>
                <a:latin typeface="华文新魏"/>
                <a:ea typeface="华文新魏"/>
              </a:rPr>
              <a:t>田杰讲师介绍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55680" y="1025640"/>
            <a:ext cx="8812440" cy="36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ts val="2801"/>
              </a:lnSpc>
              <a:spcBef>
                <a:spcPts val="1001"/>
              </a:spcBef>
              <a:buClr>
                <a:srgbClr val="193067"/>
              </a:buClr>
              <a:buFont typeface="Wingdings" charset="2"/>
              <a:buChar char=""/>
            </a:pPr>
            <a:r>
              <a:rPr b="1" lang="en-US" sz="2000" spc="-1" strike="noStrike">
                <a:solidFill>
                  <a:srgbClr val="080808"/>
                </a:solidFill>
                <a:latin typeface="楷体"/>
                <a:ea typeface="楷体"/>
              </a:rPr>
              <a:t> </a:t>
            </a:r>
            <a:r>
              <a:rPr b="1" lang="en-US" sz="2000" spc="-1" strike="noStrike">
                <a:solidFill>
                  <a:srgbClr val="080808"/>
                </a:solidFill>
                <a:latin typeface="楷体"/>
                <a:ea typeface="楷体"/>
              </a:rPr>
              <a:t>职业生涯：</a:t>
            </a:r>
            <a:endParaRPr b="0" lang="en-US" sz="20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499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1" lang="en-US" sz="1800" spc="-1" strike="noStrike">
                <a:solidFill>
                  <a:srgbClr val="080808"/>
                </a:solidFill>
                <a:latin typeface="华文新魏"/>
                <a:ea typeface="华文新魏"/>
              </a:rPr>
              <a:t> </a:t>
            </a:r>
            <a:r>
              <a:rPr b="1" lang="en-US" sz="1800" spc="-1" strike="noStrike">
                <a:solidFill>
                  <a:srgbClr val="080808"/>
                </a:solidFill>
                <a:latin typeface="华文新魏"/>
                <a:ea typeface="华文新魏"/>
              </a:rPr>
              <a:t>11</a:t>
            </a:r>
            <a:r>
              <a:rPr b="1" lang="en-US" sz="1800" spc="-1" strike="noStrike">
                <a:solidFill>
                  <a:srgbClr val="080808"/>
                </a:solidFill>
                <a:latin typeface="华文新魏"/>
                <a:ea typeface="华文新魏"/>
              </a:rPr>
              <a:t>年全栈开发经验，现于创业公司担任技术负责人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。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17"/>
              </a:spcBef>
              <a:buClr>
                <a:srgbClr val="193067"/>
              </a:buClr>
              <a:buFont typeface="Wingdings" charset="2"/>
              <a:buChar char="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 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教育经历：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2003~2007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苏州大学 统计学专业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2016 ~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现在 复旦大学 金融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IT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专业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17"/>
              </a:spcBef>
              <a:buClr>
                <a:srgbClr val="193067"/>
              </a:buClr>
              <a:buFont typeface="Wingdings" charset="2"/>
              <a:buChar char="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  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主要工作经历：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DHL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英孚教育亚太研发中心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创业公司（青少年社交产品）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17"/>
              </a:spcBef>
              <a:buClr>
                <a:srgbClr val="193067"/>
              </a:buClr>
              <a:buFont typeface="Wingdings" charset="2"/>
              <a:buChar char="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 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业余爱好：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瑜伽</a:t>
            </a:r>
            <a:endParaRPr b="0" lang="en-US" sz="1600" spc="-1" strike="noStrike">
              <a:latin typeface="Arial"/>
            </a:endParaRPr>
          </a:p>
          <a:p>
            <a:pPr lvl="1" marL="685800" indent="-227880">
              <a:lnSpc>
                <a:spcPct val="100000"/>
              </a:lnSpc>
              <a:spcBef>
                <a:spcPts val="1134"/>
              </a:spcBef>
              <a:buClr>
                <a:srgbClr val="193067"/>
              </a:buClr>
              <a:buFont typeface="Wingdings" charset="2"/>
              <a:buChar char=""/>
            </a:pP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跑步（在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2013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年 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JP</a:t>
            </a:r>
            <a:r>
              <a:rPr b="0" lang="en-US" sz="1600" spc="-1" strike="noStrike">
                <a:solidFill>
                  <a:srgbClr val="080808"/>
                </a:solidFill>
                <a:latin typeface="华文新魏"/>
                <a:ea typeface="华文新魏"/>
              </a:rPr>
              <a:t>摩根企业竞跑赛中取得男子团体冠军）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8319240" y="1672200"/>
            <a:ext cx="2480400" cy="358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800000" y="5832000"/>
            <a:ext cx="843120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家庭作业： 编写一个可以双击运行的程序，能够在自拍时，自动给头上添加两个猫耳朵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57600" y="3015360"/>
            <a:ext cx="3017160" cy="2381040"/>
          </a:xfrm>
          <a:prstGeom prst="rect">
            <a:avLst/>
          </a:prstGeom>
          <a:noFill/>
          <a:ln w="19080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1833480" y="2147400"/>
            <a:ext cx="1265400" cy="12654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1332720" y="3533040"/>
            <a:ext cx="22669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f3c4a"/>
                </a:solidFill>
                <a:latin typeface="微软雅黑"/>
                <a:ea typeface="微软雅黑"/>
              </a:rPr>
              <a:t>课程介绍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1080000" y="3811680"/>
            <a:ext cx="280440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实例展示  （双击运行程序，打开摄像头，识别到人脸，添加墨镜、胡须特效）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环境搭建（安装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git, python,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依赖等）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Git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以及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github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介绍，编程工作流介绍（如何管理代码，提交代码等；简单测试代码编写演示）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2217600" y="2564280"/>
            <a:ext cx="497520" cy="430920"/>
          </a:xfrm>
          <a:custGeom>
            <a:avLst/>
            <a:gdLst/>
            <a:ahLst/>
            <a:rect l="l" t="t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7"/>
          <p:cNvSpPr/>
          <p:nvPr/>
        </p:nvSpPr>
        <p:spPr>
          <a:xfrm>
            <a:off x="4557240" y="3015360"/>
            <a:ext cx="3017160" cy="2381040"/>
          </a:xfrm>
          <a:prstGeom prst="rect">
            <a:avLst/>
          </a:prstGeom>
          <a:noFill/>
          <a:ln w="1908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8"/>
          <p:cNvSpPr/>
          <p:nvPr/>
        </p:nvSpPr>
        <p:spPr>
          <a:xfrm>
            <a:off x="5432760" y="2147400"/>
            <a:ext cx="1265400" cy="12654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4932360" y="3533040"/>
            <a:ext cx="22669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人脸识别实战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0" name="CustomShape 10"/>
          <p:cNvSpPr/>
          <p:nvPr/>
        </p:nvSpPr>
        <p:spPr>
          <a:xfrm>
            <a:off x="4824000" y="3960000"/>
            <a:ext cx="2588400" cy="11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写一个打开摄像头、并且将画面显示在窗口上的程序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识别人脸位置，并在人脸位置处画一个方框</a:t>
            </a:r>
            <a:br/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识别脸的的轮廓，并标注出特征点（眼睛、鼻子、嘴巴）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11"/>
          <p:cNvSpPr/>
          <p:nvPr/>
        </p:nvSpPr>
        <p:spPr>
          <a:xfrm>
            <a:off x="5871600" y="2564280"/>
            <a:ext cx="388080" cy="462600"/>
          </a:xfrm>
          <a:custGeom>
            <a:avLst/>
            <a:gdLst/>
            <a:ahLst/>
            <a:rect l="l" t="t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2"/>
          <p:cNvSpPr/>
          <p:nvPr/>
        </p:nvSpPr>
        <p:spPr>
          <a:xfrm>
            <a:off x="8156520" y="3015360"/>
            <a:ext cx="3071880" cy="2381040"/>
          </a:xfrm>
          <a:prstGeom prst="rect">
            <a:avLst/>
          </a:prstGeom>
          <a:noFill/>
          <a:ln w="1908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9032400" y="2147040"/>
            <a:ext cx="1265400" cy="1265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4"/>
          <p:cNvSpPr/>
          <p:nvPr/>
        </p:nvSpPr>
        <p:spPr>
          <a:xfrm>
            <a:off x="8531640" y="3541680"/>
            <a:ext cx="226692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2060"/>
                </a:solidFill>
                <a:latin typeface="微软雅黑"/>
                <a:ea typeface="微软雅黑"/>
              </a:rPr>
              <a:t>特效添加实战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5" name="CustomShape 15"/>
          <p:cNvSpPr/>
          <p:nvPr/>
        </p:nvSpPr>
        <p:spPr>
          <a:xfrm>
            <a:off x="8280000" y="3888000"/>
            <a:ext cx="2876400" cy="11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1. python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图形图像处理库的介绍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2.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图像的叠加详解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3.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在人脸识别基础上，在眼睛处添加一个墨镜效果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4. </a:t>
            </a: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在人脸识别基础上，在鼻子下嘴巴上添加一个胡须效果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6" name="CustomShape 16"/>
          <p:cNvSpPr/>
          <p:nvPr/>
        </p:nvSpPr>
        <p:spPr>
          <a:xfrm flipH="1">
            <a:off x="9441720" y="2576520"/>
            <a:ext cx="458640" cy="45612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7"/>
          <p:cNvSpPr/>
          <p:nvPr/>
        </p:nvSpPr>
        <p:spPr>
          <a:xfrm>
            <a:off x="9398520" y="2527200"/>
            <a:ext cx="226080" cy="226080"/>
          </a:xfrm>
          <a:custGeom>
            <a:avLst/>
            <a:gdLst/>
            <a:ahLst/>
            <a:rect l="l" t="t" r="r" b="b"/>
            <a:pathLst>
              <a:path w="223200" h="223200">
                <a:moveTo>
                  <a:pt x="223200" y="0"/>
                </a:moveTo>
                <a:lnTo>
                  <a:pt x="223200" y="223200"/>
                </a:lnTo>
                <a:lnTo>
                  <a:pt x="0" y="223200"/>
                </a:lnTo>
                <a:cubicBezTo>
                  <a:pt x="0" y="99930"/>
                  <a:pt x="99930" y="0"/>
                  <a:pt x="223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3493080" y="758160"/>
            <a:ext cx="5132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本实战教程结构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493080" y="758160"/>
            <a:ext cx="513288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介绍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418040" y="2111760"/>
            <a:ext cx="2412360" cy="265680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4775760" y="2111760"/>
            <a:ext cx="2412360" cy="265680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8131680" y="2111760"/>
            <a:ext cx="2413800" cy="2656800"/>
          </a:xfrm>
          <a:custGeom>
            <a:avLst/>
            <a:gdLst/>
            <a:ahLst/>
            <a:rect l="l" t="t" r="r" b="b"/>
            <a:pathLst>
              <a:path w="864" h="949">
                <a:moveTo>
                  <a:pt x="60" y="577"/>
                </a:moveTo>
                <a:cubicBezTo>
                  <a:pt x="22" y="539"/>
                  <a:pt x="0" y="487"/>
                  <a:pt x="0" y="432"/>
                </a:cubicBezTo>
                <a:cubicBezTo>
                  <a:pt x="0" y="377"/>
                  <a:pt x="22" y="325"/>
                  <a:pt x="60" y="287"/>
                </a:cubicBezTo>
                <a:cubicBezTo>
                  <a:pt x="287" y="60"/>
                  <a:pt x="287" y="60"/>
                  <a:pt x="287" y="60"/>
                </a:cubicBezTo>
                <a:cubicBezTo>
                  <a:pt x="325" y="22"/>
                  <a:pt x="377" y="0"/>
                  <a:pt x="432" y="0"/>
                </a:cubicBezTo>
                <a:cubicBezTo>
                  <a:pt x="487" y="0"/>
                  <a:pt x="539" y="22"/>
                  <a:pt x="577" y="60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42" y="325"/>
                  <a:pt x="864" y="377"/>
                  <a:pt x="864" y="432"/>
                </a:cubicBezTo>
                <a:cubicBezTo>
                  <a:pt x="864" y="487"/>
                  <a:pt x="842" y="539"/>
                  <a:pt x="804" y="577"/>
                </a:cubicBezTo>
                <a:cubicBezTo>
                  <a:pt x="432" y="949"/>
                  <a:pt x="432" y="949"/>
                  <a:pt x="432" y="949"/>
                </a:cubicBezTo>
                <a:lnTo>
                  <a:pt x="60" y="577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2498040" y="3526560"/>
            <a:ext cx="22608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1690920" y="2934720"/>
            <a:ext cx="200484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实例展示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5595480" y="3541320"/>
            <a:ext cx="863280" cy="81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...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4975200" y="2964960"/>
            <a:ext cx="200628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环境搭建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7" name="CustomShape 9"/>
          <p:cNvSpPr/>
          <p:nvPr/>
        </p:nvSpPr>
        <p:spPr>
          <a:xfrm>
            <a:off x="8656920" y="3511080"/>
            <a:ext cx="13935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0"/>
          <p:cNvSpPr/>
          <p:nvPr/>
        </p:nvSpPr>
        <p:spPr>
          <a:xfrm>
            <a:off x="8472240" y="2934720"/>
            <a:ext cx="1665000" cy="6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微软雅黑"/>
                <a:ea typeface="微软雅黑"/>
              </a:rPr>
              <a:t>Github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761760" y="5110920"/>
            <a:ext cx="356220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6bc8"/>
                </a:solidFill>
                <a:uFillTx/>
                <a:latin typeface="微软雅黑"/>
                <a:ea typeface="微软雅黑"/>
                <a:hlinkClick r:id="rId1"/>
              </a:rPr>
              <a:t>https://github.com/JeffTrain/selfie</a:t>
            </a:r>
            <a:r>
              <a:rPr b="0" lang="en-US" sz="1600" spc="-1" strike="noStrike">
                <a:solidFill>
                  <a:srgbClr val="003664"/>
                </a:solidFill>
                <a:latin typeface="微软雅黑"/>
                <a:ea typeface="微软雅黑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CustomShape 12"/>
          <p:cNvSpPr/>
          <p:nvPr/>
        </p:nvSpPr>
        <p:spPr>
          <a:xfrm>
            <a:off x="1475640" y="5544000"/>
            <a:ext cx="230652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80808"/>
                </a:solidFill>
                <a:latin typeface="微软雅黑"/>
                <a:ea typeface="微软雅黑"/>
              </a:rPr>
              <a:t>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5673960" y="5110920"/>
            <a:ext cx="50364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2" name="CustomShape 14"/>
          <p:cNvSpPr/>
          <p:nvPr/>
        </p:nvSpPr>
        <p:spPr>
          <a:xfrm>
            <a:off x="8596800" y="5110920"/>
            <a:ext cx="139356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5"/>
          <p:cNvSpPr/>
          <p:nvPr/>
        </p:nvSpPr>
        <p:spPr>
          <a:xfrm>
            <a:off x="8226720" y="5544000"/>
            <a:ext cx="230652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random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1356840" y="21834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从以下网址下载安装包双击运行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*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安装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git (https://git-scm.com/)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*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安装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python (https://www.python.org/)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493080" y="758160"/>
            <a:ext cx="513288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准备开发环境 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356840" y="21834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Python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安装成功后，会同时有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pip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工具可以使用。本教程依赖的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python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包有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* cv2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* dlib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安装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命令行输入 ：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pip install opencv-python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493080" y="758160"/>
            <a:ext cx="513288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安装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python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依赖包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356840" y="21834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US" sz="1200" spc="-1" strike="noStrike">
                <a:solidFill>
                  <a:srgbClr val="000000"/>
                </a:solidFill>
                <a:latin typeface="??"/>
                <a:ea typeface="??"/>
              </a:rPr>
              <a:t>* </a:t>
            </a:r>
            <a:r>
              <a:rPr b="1" lang="en-US" sz="1200" spc="-1" strike="noStrike">
                <a:solidFill>
                  <a:srgbClr val="000000"/>
                </a:solidFill>
                <a:latin typeface="??"/>
                <a:ea typeface="??"/>
              </a:rPr>
              <a:t>参考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（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https://www.learnopencv.com/install-dlib-on-windows/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）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??"/>
                <a:ea typeface="??"/>
              </a:rPr>
              <a:t>-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安装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Visual Studio (2013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、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2015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、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2017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都可以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)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??"/>
                <a:ea typeface="??"/>
              </a:rPr>
              <a:t>-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安装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CMake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??"/>
                <a:ea typeface="??"/>
              </a:rPr>
              <a:t>-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下载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Dlib ( http://dlib.net/files/dlib-19.6.zip)</a:t>
            </a:r>
            <a:br/>
            <a:r>
              <a:rPr b="1" lang="en-US" sz="1200" spc="-1" strike="noStrike">
                <a:solidFill>
                  <a:srgbClr val="000000"/>
                </a:solidFill>
                <a:latin typeface="??"/>
                <a:ea typeface="??"/>
              </a:rPr>
              <a:t>-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编译 </a:t>
            </a:r>
            <a:r>
              <a:rPr b="0" lang="en-US" sz="1200" spc="-1" strike="noStrike">
                <a:solidFill>
                  <a:srgbClr val="000000"/>
                </a:solidFill>
                <a:latin typeface="??"/>
                <a:ea typeface="??"/>
              </a:rPr>
              <a:t>Dlib 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```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cd dlib-19.6\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mkdir build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cd build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 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# This is a single command. Backticks are used for line continuation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cmake -G "Visual Studio 14 2015 Win64"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-DJPEG_INCLUDE_DIR=..\dlib\external\libjpeg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-DJPEG_LIBRARY=..\dlib\external\libjpeg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-DPNG_PNG_INCLUDE_DIR=..\dlib\external\libpng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-DPNG_LIBRARY_RELEASE=..\dlib\external\libpng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-DZLIB_INCLUDE_DIR=..\dlib\external\zlib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-DZLIB_LIBRARY_RELEASE=..\dlib\external\zlib `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-DCMAKE_INSTALL_PREFIX=install ..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 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cmake --build . --config Release --target INSTALL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cd ..</a:t>
            </a:r>
            <a:br/>
            <a:r>
              <a:rPr b="0" lang="en-US" sz="1200" spc="-1" strike="noStrike">
                <a:solidFill>
                  <a:srgbClr val="dd1144"/>
                </a:solidFill>
                <a:latin typeface="??"/>
                <a:ea typeface="??"/>
              </a:rPr>
              <a:t>```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512000" y="758160"/>
            <a:ext cx="7113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安装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python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依赖包 </a:t>
            </a: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- Dlib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356840" y="21834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import cv2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 = cv2.VideoCapture(0)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while True: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ret, frame = video_capture.read()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cv2.imshow('Video', frame)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if cv2.waitKey(1) &amp; 0xFF == ord('q'):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        </a:t>
            </a: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break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video_capture.release()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cv2.destroyAllWindows()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493080" y="758160"/>
            <a:ext cx="513288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打开摄像头并将画面显示在窗体上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random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356840" y="2183400"/>
            <a:ext cx="7567560" cy="36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图片越大，像素越多。程序识别人脸，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只需要很小的图片就行，所以先将图片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缩小，并且，程序识别人脸，用灰度图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片就行，所以将彩色图片转换成灰度图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c00000"/>
                </a:solidFill>
                <a:latin typeface="微软雅黑"/>
                <a:ea typeface="微软雅黑"/>
              </a:rPr>
              <a:t>片，可以节省内存空间和提高处理速度。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736000" y="758160"/>
            <a:ext cx="5889960" cy="13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0808"/>
                </a:solidFill>
                <a:latin typeface="微软雅黑"/>
                <a:ea typeface="微软雅黑"/>
              </a:rPr>
              <a:t>画一个框实时跟踪人脸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4" name="图片 117" descr=""/>
          <p:cNvPicPr/>
          <p:nvPr/>
        </p:nvPicPr>
        <p:blipFill>
          <a:blip r:embed="rId1"/>
          <a:stretch/>
        </p:blipFill>
        <p:spPr>
          <a:xfrm>
            <a:off x="6192000" y="1562760"/>
            <a:ext cx="5324760" cy="5032080"/>
          </a:xfrm>
          <a:prstGeom prst="rect">
            <a:avLst/>
          </a:prstGeom>
          <a:ln>
            <a:noFill/>
          </a:ln>
        </p:spPr>
      </p:pic>
      <p:pic>
        <p:nvPicPr>
          <p:cNvPr id="205" name="图片 118" descr=""/>
          <p:cNvPicPr/>
          <p:nvPr/>
        </p:nvPicPr>
        <p:blipFill>
          <a:blip r:embed="rId2"/>
          <a:stretch/>
        </p:blipFill>
        <p:spPr>
          <a:xfrm>
            <a:off x="1234440" y="3906360"/>
            <a:ext cx="3730320" cy="2282400"/>
          </a:xfrm>
          <a:prstGeom prst="rect">
            <a:avLst/>
          </a:prstGeom>
          <a:ln>
            <a:noFill/>
          </a:ln>
        </p:spPr>
      </p:pic>
    </p:spTree>
  </p:cSld>
  <p:transition spd="slow">
    <p:random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0808"/>
      </a:dk2>
      <a:lt2>
        <a:srgbClr val="e7e6e6"/>
      </a:lt2>
      <a:accent1>
        <a:srgbClr val="5e7995"/>
      </a:accent1>
      <a:accent2>
        <a:srgbClr val="016bc8"/>
      </a:accent2>
      <a:accent3>
        <a:srgbClr val="5e7995"/>
      </a:accent3>
      <a:accent4>
        <a:srgbClr val="006bc8"/>
      </a:accent4>
      <a:accent5>
        <a:srgbClr val="5e7995"/>
      </a:accent5>
      <a:accent6>
        <a:srgbClr val="006bc8"/>
      </a:accent6>
      <a:hlink>
        <a:srgbClr val="006bc8"/>
      </a:hlink>
      <a:folHlink>
        <a:srgbClr val="006bc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</TotalTime>
  <Application>LibreOffice/5.4.4.2$Windows_X86_64 LibreOffice_project/2524958677847fb3bb44820e40380acbe820f960</Application>
  <Words>298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2017-11-03T05:47:00Z</dcterms:created>
  <dc:creator>Administrator</dc:creator>
  <dc:description/>
  <dc:language>zh-CN</dc:language>
  <cp:lastModifiedBy/>
  <dcterms:modified xsi:type="dcterms:W3CDTF">2018-03-03T16:08:02Z</dcterms:modified>
  <cp:revision>90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2052-10.1.0.7022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